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8FB"/>
          </a:solidFill>
        </a:fill>
      </a:tcStyle>
    </a:wholeTbl>
    <a:band2H>
      <a:tcTxStyle b="def" i="def"/>
      <a:tcStyle>
        <a:tcBdr/>
        <a:fill>
          <a:solidFill>
            <a:srgbClr val="E8EDF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b="def" i="def"/>
      <a:tcStyle>
        <a:tcBdr/>
        <a:fill>
          <a:solidFill>
            <a:srgbClr val="EBEE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b="def" i="def"/>
      <a:tcStyle>
        <a:tcBdr/>
        <a:fill>
          <a:solidFill>
            <a:srgbClr val="FCFF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5" name="Shape 115"/>
          <p:cNvSpPr/>
          <p:nvPr>
            <p:ph type="sldImg"/>
          </p:nvPr>
        </p:nvSpPr>
        <p:spPr>
          <a:xfrm>
            <a:off x="1143000" y="685800"/>
            <a:ext cx="4572000" cy="3429000"/>
          </a:xfrm>
          <a:prstGeom prst="rect">
            <a:avLst/>
          </a:prstGeom>
        </p:spPr>
        <p:txBody>
          <a:bodyPr/>
          <a:lstStyle/>
          <a:p>
            <a:pPr/>
          </a:p>
        </p:txBody>
      </p:sp>
      <p:sp>
        <p:nvSpPr>
          <p:cNvPr id="116" name="Shape 11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_1">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701"/>
          </a:xfrm>
          <a:prstGeom prst="rect">
            <a:avLst/>
          </a:prstGeom>
        </p:spPr>
        <p:txBody>
          <a:bodyPr lIns="45699" tIns="45699" rIns="45699" bIns="45699" anchor="b"/>
          <a:lstStyle>
            <a:lvl1pPr algn="ctr">
              <a:lnSpc>
                <a:spcPct val="90000"/>
              </a:lnSpc>
              <a:defRPr sz="6000"/>
            </a:lvl1pPr>
          </a:lstStyle>
          <a:p>
            <a:pPr/>
            <a:r>
              <a:t>Title Text</a:t>
            </a:r>
          </a:p>
        </p:txBody>
      </p:sp>
      <p:sp>
        <p:nvSpPr>
          <p:cNvPr id="12" name="Body Level One…"/>
          <p:cNvSpPr txBox="1"/>
          <p:nvPr>
            <p:ph type="body" sz="quarter" idx="1"/>
          </p:nvPr>
        </p:nvSpPr>
        <p:spPr>
          <a:xfrm>
            <a:off x="1524000" y="3602037"/>
            <a:ext cx="9144000" cy="1655702"/>
          </a:xfrm>
          <a:prstGeom prst="rect">
            <a:avLst/>
          </a:prstGeom>
        </p:spPr>
        <p:txBody>
          <a:bodyPr lIns="45699" tIns="45699" rIns="45699" bIns="45699"/>
          <a:lstStyle>
            <a:lvl1pPr marL="0" indent="228600" algn="ctr">
              <a:lnSpc>
                <a:spcPct val="90000"/>
              </a:lnSpc>
              <a:spcBef>
                <a:spcPts val="1000"/>
              </a:spcBef>
              <a:buClrTx/>
              <a:buSzTx/>
              <a:buFontTx/>
              <a:buNone/>
            </a:lvl1pPr>
            <a:lvl2pPr marL="0" indent="228600" algn="ctr">
              <a:lnSpc>
                <a:spcPct val="90000"/>
              </a:lnSpc>
              <a:spcBef>
                <a:spcPts val="1000"/>
              </a:spcBef>
              <a:buClrTx/>
              <a:buSzTx/>
              <a:buFontTx/>
              <a:buNone/>
            </a:lvl2pPr>
            <a:lvl3pPr marL="0" indent="228600" algn="ctr">
              <a:lnSpc>
                <a:spcPct val="90000"/>
              </a:lnSpc>
              <a:spcBef>
                <a:spcPts val="1000"/>
              </a:spcBef>
              <a:buClrTx/>
              <a:buSzTx/>
              <a:buFontTx/>
              <a:buNone/>
            </a:lvl3pPr>
            <a:lvl4pPr marL="0" indent="228600" algn="ctr">
              <a:lnSpc>
                <a:spcPct val="90000"/>
              </a:lnSpc>
              <a:spcBef>
                <a:spcPts val="1000"/>
              </a:spcBef>
              <a:buClrTx/>
              <a:buSzTx/>
              <a:buFontTx/>
              <a:buNone/>
            </a:lvl4pPr>
            <a:lvl5pPr marL="0" indent="228600" algn="ctr">
              <a:lnSpc>
                <a:spcPct val="90000"/>
              </a:lnSpc>
              <a:spcBef>
                <a:spcPts val="1000"/>
              </a:spcBef>
              <a:buClrTx/>
              <a:buSzTx/>
              <a:buFontTx/>
              <a:buNone/>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xfrm>
            <a:off x="11095194" y="6429078"/>
            <a:ext cx="258582" cy="248264"/>
          </a:xfrm>
          <a:prstGeom prst="rect">
            <a:avLst/>
          </a:prstGeom>
        </p:spPr>
        <p:txBody>
          <a:bodyPr lIns="45699" tIns="45699" rIns="45699" bIns="45699">
            <a:spAutoFit/>
          </a:bodyPr>
          <a:lstStyle>
            <a:lvl1pPr>
              <a:defRPr sz="12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_ONLY">
    <p:spTree>
      <p:nvGrpSpPr>
        <p:cNvPr id="1" name=""/>
        <p:cNvGrpSpPr/>
        <p:nvPr/>
      </p:nvGrpSpPr>
      <p:grpSpPr>
        <a:xfrm>
          <a:off x="0" y="0"/>
          <a:ext cx="0" cy="0"/>
          <a:chOff x="0" y="0"/>
          <a:chExt cx="0" cy="0"/>
        </a:xfrm>
      </p:grpSpPr>
      <p:sp>
        <p:nvSpPr>
          <p:cNvPr id="92" name="Body Level One…"/>
          <p:cNvSpPr txBox="1"/>
          <p:nvPr>
            <p:ph type="body" sz="quarter" idx="1"/>
          </p:nvPr>
        </p:nvSpPr>
        <p:spPr>
          <a:xfrm>
            <a:off x="415600" y="5640766"/>
            <a:ext cx="7998301" cy="806702"/>
          </a:xfrm>
          <a:prstGeom prst="rect">
            <a:avLst/>
          </a:prstGeom>
        </p:spPr>
        <p:txBody>
          <a:bodyPr anchor="ctr"/>
          <a:lstStyle>
            <a:lvl1pPr marL="0" indent="22860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9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100" name="xx%"/>
          <p:cNvSpPr txBox="1"/>
          <p:nvPr>
            <p:ph type="title" hasCustomPrompt="1"/>
          </p:nvPr>
        </p:nvSpPr>
        <p:spPr>
          <a:xfrm>
            <a:off x="415600" y="1474833"/>
            <a:ext cx="11360702" cy="2618102"/>
          </a:xfrm>
          <a:prstGeom prst="rect">
            <a:avLst/>
          </a:prstGeom>
        </p:spPr>
        <p:txBody>
          <a:bodyPr anchor="b"/>
          <a:lstStyle>
            <a:lvl1pPr algn="ctr">
              <a:defRPr sz="16000"/>
            </a:lvl1pPr>
          </a:lstStyle>
          <a:p>
            <a:pPr/>
            <a:r>
              <a:t>xx%</a:t>
            </a:r>
          </a:p>
        </p:txBody>
      </p:sp>
      <p:sp>
        <p:nvSpPr>
          <p:cNvPr id="101" name="Body Level One…"/>
          <p:cNvSpPr txBox="1"/>
          <p:nvPr>
            <p:ph type="body" sz="half" idx="1"/>
          </p:nvPr>
        </p:nvSpPr>
        <p:spPr>
          <a:xfrm>
            <a:off x="415600" y="4202967"/>
            <a:ext cx="11360702" cy="1734302"/>
          </a:xfrm>
          <a:prstGeom prst="rect">
            <a:avLst/>
          </a:prstGeom>
        </p:spPr>
        <p:txBody>
          <a:bodyPr/>
          <a:lstStyle>
            <a:lvl1pPr algn="ctr"/>
            <a:lvl2pPr algn="ctr"/>
            <a:lvl3pPr algn="ctr"/>
            <a:lvl4pPr algn="ctr"/>
            <a:lvl5pPr algn="ctr"/>
          </a:lstStyle>
          <a:p>
            <a:pPr/>
            <a:r>
              <a:t>Body Level One</a:t>
            </a:r>
          </a:p>
          <a:p>
            <a:pPr lvl="1"/>
            <a:r>
              <a:t>Body Level Two</a:t>
            </a:r>
          </a:p>
          <a:p>
            <a:pPr lvl="2"/>
            <a:r>
              <a:t>Body Level Three</a:t>
            </a:r>
          </a:p>
          <a:p>
            <a:pPr lvl="3"/>
            <a:r>
              <a:t>Body Level Four</a:t>
            </a:r>
          </a:p>
          <a:p>
            <a:pPr lvl="4"/>
            <a:r>
              <a:t>Body Level Five</a:t>
            </a:r>
          </a:p>
        </p:txBody>
      </p:sp>
      <p:sp>
        <p:nvSpPr>
          <p:cNvPr id="10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BODY">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29" name="Title Text"/>
          <p:cNvSpPr txBox="1"/>
          <p:nvPr>
            <p:ph type="title"/>
          </p:nvPr>
        </p:nvSpPr>
        <p:spPr>
          <a:xfrm>
            <a:off x="415611" y="992767"/>
            <a:ext cx="11360702" cy="2736901"/>
          </a:xfrm>
          <a:prstGeom prst="rect">
            <a:avLst/>
          </a:prstGeom>
        </p:spPr>
        <p:txBody>
          <a:bodyPr anchor="b"/>
          <a:lstStyle>
            <a:lvl1pPr algn="ctr">
              <a:defRPr sz="6900"/>
            </a:lvl1pPr>
          </a:lstStyle>
          <a:p>
            <a:pPr/>
            <a:r>
              <a:t>Title Text</a:t>
            </a:r>
          </a:p>
        </p:txBody>
      </p:sp>
      <p:sp>
        <p:nvSpPr>
          <p:cNvPr id="30" name="Body Level One…"/>
          <p:cNvSpPr txBox="1"/>
          <p:nvPr>
            <p:ph type="body" sz="quarter" idx="1"/>
          </p:nvPr>
        </p:nvSpPr>
        <p:spPr>
          <a:xfrm>
            <a:off x="415600" y="3778832"/>
            <a:ext cx="11360702" cy="1056902"/>
          </a:xfrm>
          <a:prstGeom prst="rect">
            <a:avLst/>
          </a:prstGeom>
        </p:spPr>
        <p:txBody>
          <a:bodyPr/>
          <a:lstStyle>
            <a:lvl1pPr marL="304800" indent="-228600" algn="ctr">
              <a:lnSpc>
                <a:spcPct val="100000"/>
              </a:lnSpc>
              <a:buClrTx/>
              <a:buSzTx/>
              <a:buFontTx/>
              <a:buNone/>
              <a:defRPr sz="3700"/>
            </a:lvl1pPr>
            <a:lvl2pPr marL="304800" indent="76200" algn="ctr">
              <a:lnSpc>
                <a:spcPct val="100000"/>
              </a:lnSpc>
              <a:buClrTx/>
              <a:buSzTx/>
              <a:buFontTx/>
              <a:buNone/>
              <a:defRPr sz="3700"/>
            </a:lvl2pPr>
            <a:lvl3pPr marL="304800" indent="76200" algn="ctr">
              <a:lnSpc>
                <a:spcPct val="100000"/>
              </a:lnSpc>
              <a:buClrTx/>
              <a:buSzTx/>
              <a:buFontTx/>
              <a:buNone/>
              <a:defRPr sz="3700"/>
            </a:lvl3pPr>
            <a:lvl4pPr marL="304800" indent="76200" algn="ctr">
              <a:lnSpc>
                <a:spcPct val="100000"/>
              </a:lnSpc>
              <a:buClrTx/>
              <a:buSzTx/>
              <a:buFontTx/>
              <a:buNone/>
              <a:defRPr sz="3700"/>
            </a:lvl4pPr>
            <a:lvl5pPr marL="304800" indent="76200" algn="ctr">
              <a:lnSpc>
                <a:spcPct val="100000"/>
              </a:lnSpc>
              <a:buClrTx/>
              <a:buSzTx/>
              <a:buFont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sp>
        <p:nvSpPr>
          <p:cNvPr id="38" name="Title Text"/>
          <p:cNvSpPr txBox="1"/>
          <p:nvPr>
            <p:ph type="title"/>
          </p:nvPr>
        </p:nvSpPr>
        <p:spPr>
          <a:xfrm>
            <a:off x="415600" y="2867798"/>
            <a:ext cx="11360702" cy="1122302"/>
          </a:xfrm>
          <a:prstGeom prst="rect">
            <a:avLst/>
          </a:prstGeom>
        </p:spPr>
        <p:txBody>
          <a:bodyPr anchor="ctr"/>
          <a:lstStyle>
            <a:lvl1pPr algn="ctr">
              <a:defRPr sz="4800"/>
            </a:lvl1pPr>
          </a:lstStyle>
          <a:p>
            <a:pPr/>
            <a:r>
              <a:t>Title Text</a:t>
            </a:r>
          </a:p>
        </p:txBody>
      </p:sp>
      <p:sp>
        <p:nvSpPr>
          <p:cNvPr id="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AND_TWO_COLUMNS">
    <p:spTree>
      <p:nvGrpSpPr>
        <p:cNvPr id="1" name=""/>
        <p:cNvGrpSpPr/>
        <p:nvPr/>
      </p:nvGrpSpPr>
      <p:grpSpPr>
        <a:xfrm>
          <a:off x="0" y="0"/>
          <a:ext cx="0" cy="0"/>
          <a:chOff x="0" y="0"/>
          <a:chExt cx="0" cy="0"/>
        </a:xfrm>
      </p:grpSpPr>
      <p:sp>
        <p:nvSpPr>
          <p:cNvPr id="46" name="Title Text"/>
          <p:cNvSpPr txBox="1"/>
          <p:nvPr>
            <p:ph type="title"/>
          </p:nvPr>
        </p:nvSpPr>
        <p:spPr>
          <a:prstGeom prst="rect">
            <a:avLst/>
          </a:prstGeom>
        </p:spPr>
        <p:txBody>
          <a:bodyPr/>
          <a:lstStyle/>
          <a:p>
            <a:pPr/>
            <a:r>
              <a:t>Title Text</a:t>
            </a:r>
          </a:p>
        </p:txBody>
      </p:sp>
      <p:sp>
        <p:nvSpPr>
          <p:cNvPr id="47" name="Body Level One…"/>
          <p:cNvSpPr txBox="1"/>
          <p:nvPr>
            <p:ph type="body" sz="half" idx="1"/>
          </p:nvPr>
        </p:nvSpPr>
        <p:spPr>
          <a:xfrm>
            <a:off x="415600" y="1536633"/>
            <a:ext cx="5333101" cy="4555200"/>
          </a:xfrm>
          <a:prstGeom prst="rect">
            <a:avLst/>
          </a:prstGeom>
        </p:spPr>
        <p:txBody>
          <a:bodyPr/>
          <a:lstStyle>
            <a:lvl1pPr indent="-349250">
              <a:buSzPts val="1900"/>
              <a:defRPr sz="1900"/>
            </a:lvl1pPr>
            <a:lvl2pPr marL="976312" indent="-392112">
              <a:buSzPts val="1900"/>
              <a:defRPr sz="1900"/>
            </a:lvl2pPr>
            <a:lvl3pPr marL="1433512" indent="-392112">
              <a:buSzPts val="1900"/>
              <a:defRPr sz="1900"/>
            </a:lvl3pPr>
            <a:lvl4pPr marL="1890711" indent="-392112">
              <a:buSzPts val="1900"/>
              <a:defRPr sz="1900"/>
            </a:lvl4pPr>
            <a:lvl5pPr marL="2347911" indent="-392111">
              <a:buSzPts val="1900"/>
              <a:defRPr sz="1900"/>
            </a:lvl5pPr>
          </a:lstStyle>
          <a:p>
            <a:pPr/>
            <a:r>
              <a:t>Body Level One</a:t>
            </a:r>
          </a:p>
          <a:p>
            <a:pPr lvl="1"/>
            <a:r>
              <a:t>Body Level Two</a:t>
            </a:r>
          </a:p>
          <a:p>
            <a:pPr lvl="2"/>
            <a:r>
              <a:t>Body Level Three</a:t>
            </a:r>
          </a:p>
          <a:p>
            <a:pPr lvl="3"/>
            <a:r>
              <a:t>Body Level Four</a:t>
            </a:r>
          </a:p>
          <a:p>
            <a:pPr lvl="4"/>
            <a:r>
              <a:t>Body Level Five</a:t>
            </a:r>
          </a:p>
        </p:txBody>
      </p:sp>
      <p:sp>
        <p:nvSpPr>
          <p:cNvPr id="48" name="Google Shape;27;p6"/>
          <p:cNvSpPr txBox="1"/>
          <p:nvPr>
            <p:ph type="body" sz="half" idx="21"/>
          </p:nvPr>
        </p:nvSpPr>
        <p:spPr>
          <a:xfrm>
            <a:off x="6443200" y="1536631"/>
            <a:ext cx="5333101" cy="4555204"/>
          </a:xfrm>
          <a:prstGeom prst="rect">
            <a:avLst/>
          </a:prstGeom>
        </p:spPr>
        <p:txBody>
          <a:bodyPr/>
          <a:lstStyle/>
          <a:p>
            <a:pP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NE_COLUMN_TEXT">
    <p:spTree>
      <p:nvGrpSpPr>
        <p:cNvPr id="1" name=""/>
        <p:cNvGrpSpPr/>
        <p:nvPr/>
      </p:nvGrpSpPr>
      <p:grpSpPr>
        <a:xfrm>
          <a:off x="0" y="0"/>
          <a:ext cx="0" cy="0"/>
          <a:chOff x="0" y="0"/>
          <a:chExt cx="0" cy="0"/>
        </a:xfrm>
      </p:grpSpPr>
      <p:sp>
        <p:nvSpPr>
          <p:cNvPr id="64" name="Title Text"/>
          <p:cNvSpPr txBox="1"/>
          <p:nvPr>
            <p:ph type="title"/>
          </p:nvPr>
        </p:nvSpPr>
        <p:spPr>
          <a:xfrm>
            <a:off x="415600" y="740799"/>
            <a:ext cx="3744001" cy="1007702"/>
          </a:xfrm>
          <a:prstGeom prst="rect">
            <a:avLst/>
          </a:prstGeom>
        </p:spPr>
        <p:txBody>
          <a:bodyPr anchor="b"/>
          <a:lstStyle>
            <a:lvl1pPr>
              <a:defRPr sz="3200"/>
            </a:lvl1pPr>
          </a:lstStyle>
          <a:p>
            <a:pPr/>
            <a:r>
              <a:t>Title Text</a:t>
            </a:r>
          </a:p>
        </p:txBody>
      </p:sp>
      <p:sp>
        <p:nvSpPr>
          <p:cNvPr id="65" name="Body Level One…"/>
          <p:cNvSpPr txBox="1"/>
          <p:nvPr>
            <p:ph type="body" sz="quarter" idx="1"/>
          </p:nvPr>
        </p:nvSpPr>
        <p:spPr>
          <a:xfrm>
            <a:off x="415600" y="1852800"/>
            <a:ext cx="3744001" cy="4239302"/>
          </a:xfrm>
          <a:prstGeom prst="rect">
            <a:avLst/>
          </a:prstGeom>
        </p:spPr>
        <p:txBody>
          <a:bodyPr/>
          <a:lstStyle>
            <a:lvl1pPr indent="-330200">
              <a:buSzPts val="1600"/>
              <a:defRPr sz="1600"/>
            </a:lvl1pPr>
            <a:lvl2pPr marL="914400" indent="-330200">
              <a:buSzPts val="1600"/>
              <a:defRPr sz="1600"/>
            </a:lvl2pPr>
            <a:lvl3pPr marL="1371600" indent="-330200">
              <a:buSzPts val="1600"/>
              <a:defRPr sz="1600"/>
            </a:lvl3pPr>
            <a:lvl4pPr marL="1828800" indent="-330200">
              <a:buSzPts val="1600"/>
              <a:defRPr sz="1600"/>
            </a:lvl4pPr>
            <a:lvl5pPr marL="2286000" indent="-330200">
              <a:buSzPts val="1600"/>
              <a:defRPr sz="1600"/>
            </a:lvl5pPr>
          </a:lstStyle>
          <a:p>
            <a:pPr/>
            <a:r>
              <a:t>Body Level One</a:t>
            </a:r>
          </a:p>
          <a:p>
            <a:pPr lvl="1"/>
            <a:r>
              <a:t>Body Level Two</a:t>
            </a:r>
          </a:p>
          <a:p>
            <a:pPr lvl="2"/>
            <a:r>
              <a:t>Body Level Three</a:t>
            </a:r>
          </a:p>
          <a:p>
            <a:pPr lvl="3"/>
            <a:r>
              <a:t>Body Level Four</a:t>
            </a:r>
          </a:p>
          <a:p>
            <a:pPr lvl="4"/>
            <a:r>
              <a:t>Body Level Five</a:t>
            </a:r>
          </a:p>
        </p:txBody>
      </p:sp>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IN_POINT">
    <p:spTree>
      <p:nvGrpSpPr>
        <p:cNvPr id="1" name=""/>
        <p:cNvGrpSpPr/>
        <p:nvPr/>
      </p:nvGrpSpPr>
      <p:grpSpPr>
        <a:xfrm>
          <a:off x="0" y="0"/>
          <a:ext cx="0" cy="0"/>
          <a:chOff x="0" y="0"/>
          <a:chExt cx="0" cy="0"/>
        </a:xfrm>
      </p:grpSpPr>
      <p:sp>
        <p:nvSpPr>
          <p:cNvPr id="73" name="Title Text"/>
          <p:cNvSpPr txBox="1"/>
          <p:nvPr>
            <p:ph type="title"/>
          </p:nvPr>
        </p:nvSpPr>
        <p:spPr>
          <a:xfrm>
            <a:off x="653666" y="600199"/>
            <a:ext cx="8490302" cy="5454302"/>
          </a:xfrm>
          <a:prstGeom prst="rect">
            <a:avLst/>
          </a:prstGeom>
        </p:spPr>
        <p:txBody>
          <a:bodyPr anchor="ctr"/>
          <a:lstStyle>
            <a:lvl1pPr>
              <a:defRPr sz="6400"/>
            </a:lvl1pPr>
          </a:lstStyle>
          <a:p>
            <a:pPr/>
            <a:r>
              <a:t>Title Text</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TITLE_AND_DESCRIPTION">
    <p:spTree>
      <p:nvGrpSpPr>
        <p:cNvPr id="1" name=""/>
        <p:cNvGrpSpPr/>
        <p:nvPr/>
      </p:nvGrpSpPr>
      <p:grpSpPr>
        <a:xfrm>
          <a:off x="0" y="0"/>
          <a:ext cx="0" cy="0"/>
          <a:chOff x="0" y="0"/>
          <a:chExt cx="0" cy="0"/>
        </a:xfrm>
      </p:grpSpPr>
      <p:sp>
        <p:nvSpPr>
          <p:cNvPr id="81" name="Google Shape;40;p10"/>
          <p:cNvSpPr/>
          <p:nvPr/>
        </p:nvSpPr>
        <p:spPr>
          <a:xfrm>
            <a:off x="6096000" y="-167"/>
            <a:ext cx="6096000" cy="6858001"/>
          </a:xfrm>
          <a:prstGeom prst="rect">
            <a:avLst/>
          </a:prstGeom>
          <a:solidFill>
            <a:srgbClr val="EEEEEE"/>
          </a:solidFill>
          <a:ln w="12700">
            <a:miter lim="400000"/>
          </a:ln>
        </p:spPr>
        <p:txBody>
          <a:bodyPr lIns="0" tIns="0" rIns="0" bIns="0" anchor="ctr"/>
          <a:lstStyle/>
          <a:p>
            <a:pPr/>
          </a:p>
        </p:txBody>
      </p:sp>
      <p:sp>
        <p:nvSpPr>
          <p:cNvPr id="82" name="Title Text"/>
          <p:cNvSpPr txBox="1"/>
          <p:nvPr>
            <p:ph type="title"/>
          </p:nvPr>
        </p:nvSpPr>
        <p:spPr>
          <a:xfrm>
            <a:off x="354000" y="1644232"/>
            <a:ext cx="5393700" cy="1976402"/>
          </a:xfrm>
          <a:prstGeom prst="rect">
            <a:avLst/>
          </a:prstGeom>
        </p:spPr>
        <p:txBody>
          <a:bodyPr anchor="b"/>
          <a:lstStyle>
            <a:lvl1pPr algn="ctr">
              <a:defRPr sz="5600"/>
            </a:lvl1pPr>
          </a:lstStyle>
          <a:p>
            <a:pPr/>
            <a:r>
              <a:t>Title Text</a:t>
            </a:r>
          </a:p>
        </p:txBody>
      </p:sp>
      <p:sp>
        <p:nvSpPr>
          <p:cNvPr id="83" name="Body Level One…"/>
          <p:cNvSpPr txBox="1"/>
          <p:nvPr>
            <p:ph type="body" sz="quarter" idx="1"/>
          </p:nvPr>
        </p:nvSpPr>
        <p:spPr>
          <a:xfrm>
            <a:off x="354000" y="3737433"/>
            <a:ext cx="5393700" cy="1646702"/>
          </a:xfrm>
          <a:prstGeom prst="rect">
            <a:avLst/>
          </a:prstGeom>
        </p:spPr>
        <p:txBody>
          <a:bodyPr/>
          <a:lstStyle>
            <a:lvl1pPr marL="304800" indent="-228600" algn="ctr">
              <a:lnSpc>
                <a:spcPct val="100000"/>
              </a:lnSpc>
              <a:buClrTx/>
              <a:buSzTx/>
              <a:buFontTx/>
              <a:buNone/>
              <a:defRPr sz="2800"/>
            </a:lvl1pPr>
            <a:lvl2pPr marL="304800" indent="76200" algn="ctr">
              <a:lnSpc>
                <a:spcPct val="100000"/>
              </a:lnSpc>
              <a:buClrTx/>
              <a:buSzTx/>
              <a:buFontTx/>
              <a:buNone/>
              <a:defRPr sz="2800"/>
            </a:lvl2pPr>
            <a:lvl3pPr marL="304800" indent="76200" algn="ctr">
              <a:lnSpc>
                <a:spcPct val="100000"/>
              </a:lnSpc>
              <a:buClrTx/>
              <a:buSzTx/>
              <a:buFontTx/>
              <a:buNone/>
              <a:defRPr sz="2800"/>
            </a:lvl3pPr>
            <a:lvl4pPr marL="304800" indent="76200" algn="ctr">
              <a:lnSpc>
                <a:spcPct val="100000"/>
              </a:lnSpc>
              <a:buClrTx/>
              <a:buSzTx/>
              <a:buFontTx/>
              <a:buNone/>
              <a:defRPr sz="2800"/>
            </a:lvl4pPr>
            <a:lvl5pPr marL="304800" indent="76200" algn="ctr">
              <a:lnSpc>
                <a:spcPct val="100000"/>
              </a:lnSpc>
              <a:buClrTx/>
              <a:buSzTx/>
              <a:buFont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84" name="Google Shape;43;p10"/>
          <p:cNvSpPr txBox="1"/>
          <p:nvPr>
            <p:ph type="body" sz="half" idx="21"/>
          </p:nvPr>
        </p:nvSpPr>
        <p:spPr>
          <a:xfrm>
            <a:off x="6586000" y="965433"/>
            <a:ext cx="5115902" cy="4926901"/>
          </a:xfrm>
          <a:prstGeom prst="rect">
            <a:avLst/>
          </a:prstGeom>
        </p:spPr>
        <p:txBody>
          <a:bodyPr anchor="ctr"/>
          <a:lstStyle/>
          <a:p>
            <a:pP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15600" y="593366"/>
            <a:ext cx="11360702" cy="763502"/>
          </a:xfrm>
          <a:prstGeom prst="rect">
            <a:avLst/>
          </a:prstGeom>
          <a:ln w="12700">
            <a:miter lim="400000"/>
          </a:ln>
          <a:extLst>
            <a:ext uri="{C572A759-6A51-4108-AA02-DFA0A04FC94B}">
              <ma14:wrappingTextBoxFlag xmlns:ma14="http://schemas.microsoft.com/office/mac/drawingml/2011/main" val="1"/>
            </a:ext>
          </a:extLst>
        </p:spPr>
        <p:txBody>
          <a:bodyPr lIns="121899" tIns="121899" rIns="121899" bIns="121899">
            <a:normAutofit fontScale="100000" lnSpcReduction="0"/>
          </a:bodyPr>
          <a:lstStyle/>
          <a:p>
            <a:pPr/>
            <a:r>
              <a:t>Title Text</a:t>
            </a:r>
          </a:p>
        </p:txBody>
      </p:sp>
      <p:sp>
        <p:nvSpPr>
          <p:cNvPr id="3" name="Body Level One…"/>
          <p:cNvSpPr txBox="1"/>
          <p:nvPr>
            <p:ph type="body" idx="1"/>
          </p:nvPr>
        </p:nvSpPr>
        <p:spPr>
          <a:xfrm>
            <a:off x="415600" y="1536633"/>
            <a:ext cx="11360702" cy="4555200"/>
          </a:xfrm>
          <a:prstGeom prst="rect">
            <a:avLst/>
          </a:prstGeom>
          <a:ln w="12700">
            <a:miter lim="400000"/>
          </a:ln>
          <a:extLst>
            <a:ext uri="{C572A759-6A51-4108-AA02-DFA0A04FC94B}">
              <ma14:wrappingTextBoxFlag xmlns:ma14="http://schemas.microsoft.com/office/mac/drawingml/2011/main" val="1"/>
            </a:ext>
          </a:extLst>
        </p:spPr>
        <p:txBody>
          <a:bodyPr lIns="121899" tIns="121899" rIns="121899" bIns="12189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588170" y="6265523"/>
            <a:ext cx="440140" cy="428898"/>
          </a:xfrm>
          <a:prstGeom prst="rect">
            <a:avLst/>
          </a:prstGeom>
          <a:ln w="12700">
            <a:miter lim="400000"/>
          </a:ln>
        </p:spPr>
        <p:txBody>
          <a:bodyPr wrap="none" lIns="121899" tIns="121899" rIns="121899" bIns="121899" anchor="ctr">
            <a:normAutofit fontScale="100000" lnSpcReduction="0"/>
          </a:bodyPr>
          <a:lstStyle>
            <a:lvl1pPr algn="r">
              <a:defRPr sz="1300">
                <a:solidFill>
                  <a:srgbClr val="58585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1pPr>
      <a:lvl2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2pPr>
      <a:lvl3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3pPr>
      <a:lvl4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4pPr>
      <a:lvl5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5pPr>
      <a:lvl6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6pPr>
      <a:lvl7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7pPr>
      <a:lvl8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8pPr>
      <a:lvl9pPr marL="0" marR="0" indent="0" algn="l" defTabSz="914400" rtl="0" latinLnBrk="0">
        <a:lnSpc>
          <a:spcPct val="100000"/>
        </a:lnSpc>
        <a:spcBef>
          <a:spcPts val="0"/>
        </a:spcBef>
        <a:spcAft>
          <a:spcPts val="0"/>
        </a:spcAft>
        <a:buClrTx/>
        <a:buSzTx/>
        <a:buFontTx/>
        <a:buNone/>
        <a:tabLst/>
        <a:defRPr b="0" baseline="0" cap="none" i="0" spc="0" strike="noStrike" sz="3700" u="none">
          <a:solidFill>
            <a:srgbClr val="000000"/>
          </a:solidFill>
          <a:uFillTx/>
          <a:latin typeface="+mj-lt"/>
          <a:ea typeface="+mj-ea"/>
          <a:cs typeface="+mj-cs"/>
          <a:sym typeface="Arial"/>
        </a:defRPr>
      </a:lvl9pPr>
    </p:titleStyle>
    <p:bodyStyle>
      <a:lvl1pPr marL="457200" marR="0" indent="-381000"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1pPr>
      <a:lvl2pPr marL="1006306"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2pPr>
      <a:lvl3pPr marL="1463506"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3pPr>
      <a:lvl4pPr marL="1920706"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4pPr>
      <a:lvl5pPr marL="2377906"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5pPr>
      <a:lvl6pPr marL="2835106"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6pPr>
      <a:lvl7pPr marL="3292307" marR="0" indent="-441156"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7pPr>
      <a:lvl8pPr marL="3749507" marR="0" indent="-441157"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8pPr>
      <a:lvl9pPr marL="4206707" marR="0" indent="-441157" algn="l" defTabSz="914400" rtl="0" latinLnBrk="0">
        <a:lnSpc>
          <a:spcPct val="115000"/>
        </a:lnSpc>
        <a:spcBef>
          <a:spcPts val="0"/>
        </a:spcBef>
        <a:spcAft>
          <a:spcPts val="0"/>
        </a:spcAft>
        <a:buClr>
          <a:srgbClr val="585858"/>
        </a:buClr>
        <a:buSzPts val="2400"/>
        <a:buFont typeface="Arial"/>
        <a:buChar char="■"/>
        <a:tabLst/>
        <a:defRPr b="0" baseline="0" cap="none" i="0" spc="0" strike="noStrike" sz="2400" u="none">
          <a:solidFill>
            <a:srgbClr val="585858"/>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3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Google Shape;58;p14"/>
          <p:cNvSpPr txBox="1"/>
          <p:nvPr>
            <p:ph type="ctrTitle"/>
          </p:nvPr>
        </p:nvSpPr>
        <p:spPr>
          <a:xfrm>
            <a:off x="415599" y="2647236"/>
            <a:ext cx="11360802" cy="1988401"/>
          </a:xfrm>
          <a:prstGeom prst="rect">
            <a:avLst/>
          </a:prstGeom>
        </p:spPr>
        <p:txBody>
          <a:bodyPr lIns="121874" tIns="121874" rIns="121874" bIns="121874" anchor="ctr"/>
          <a:lstStyle/>
          <a:p>
            <a:pPr>
              <a:defRPr sz="3700"/>
            </a:pPr>
          </a:p>
        </p:txBody>
      </p:sp>
      <p:pic>
        <p:nvPicPr>
          <p:cNvPr id="119" name="Google Shape;59;p14" descr="Google Shape;59;p14"/>
          <p:cNvPicPr>
            <a:picLocks noChangeAspect="1"/>
          </p:cNvPicPr>
          <p:nvPr/>
        </p:nvPicPr>
        <p:blipFill>
          <a:blip r:embed="rId2">
            <a:extLst/>
          </a:blip>
          <a:stretch>
            <a:fillRect/>
          </a:stretch>
        </p:blipFill>
        <p:spPr>
          <a:xfrm>
            <a:off x="0" y="0"/>
            <a:ext cx="12192000" cy="6858000"/>
          </a:xfrm>
          <a:prstGeom prst="rect">
            <a:avLst/>
          </a:prstGeom>
          <a:ln w="12700">
            <a:miter lim="400000"/>
          </a:ln>
        </p:spPr>
      </p:pic>
      <p:sp>
        <p:nvSpPr>
          <p:cNvPr id="120" name="Google Shape;60;p14"/>
          <p:cNvSpPr txBox="1"/>
          <p:nvPr/>
        </p:nvSpPr>
        <p:spPr>
          <a:xfrm>
            <a:off x="415598" y="1690794"/>
            <a:ext cx="11001680" cy="4340996"/>
          </a:xfrm>
          <a:prstGeom prst="rect">
            <a:avLst/>
          </a:prstGeom>
          <a:ln w="12700">
            <a:miter lim="400000"/>
          </a:ln>
          <a:extLst>
            <a:ext uri="{C572A759-6A51-4108-AA02-DFA0A04FC94B}">
              <ma14:wrappingTextBoxFlag xmlns:ma14="http://schemas.microsoft.com/office/mac/drawingml/2011/main" val="1"/>
            </a:ext>
          </a:extLst>
        </p:spPr>
        <p:txBody>
          <a:bodyPr lIns="91398" tIns="91398" rIns="91398" bIns="91398" anchor="ctr">
            <a:normAutofit fontScale="100000" lnSpcReduction="0"/>
          </a:bodyPr>
          <a:lstStyle/>
          <a:p>
            <a:pPr algn="ctr">
              <a:lnSpc>
                <a:spcPct val="81000"/>
              </a:lnSpc>
              <a:defRPr sz="3200">
                <a:latin typeface="Times New Roman"/>
                <a:ea typeface="Times New Roman"/>
                <a:cs typeface="Times New Roman"/>
                <a:sym typeface="Times New Roman"/>
              </a:defRPr>
            </a:pPr>
            <a:r>
              <a:t>Data Analysis &amp; Modeling Techniques</a:t>
            </a:r>
            <a:br/>
            <a:br/>
            <a:r>
              <a:t>Future Prediction and Analysis of Bitcoin Price</a:t>
            </a:r>
            <a:br/>
            <a:br/>
            <a:r>
              <a:rPr b="1" sz="2400">
                <a:solidFill>
                  <a:srgbClr val="808080"/>
                </a:solidFill>
              </a:rPr>
              <a:t>Fall 2023- Project group 8</a:t>
            </a:r>
            <a:br>
              <a:rPr b="1" sz="2400">
                <a:solidFill>
                  <a:srgbClr val="808080"/>
                </a:solidFill>
              </a:rPr>
            </a:br>
            <a:endParaRPr b="1" sz="2400">
              <a:solidFill>
                <a:srgbClr val="808080"/>
              </a:solidFill>
              <a:latin typeface="Calibri"/>
              <a:ea typeface="Calibri"/>
              <a:cs typeface="Calibri"/>
              <a:sym typeface="Calibri"/>
            </a:endParaRPr>
          </a:p>
          <a:p>
            <a:pPr algn="ctr">
              <a:lnSpc>
                <a:spcPct val="81000"/>
              </a:lnSpc>
              <a:defRPr b="1" sz="2400">
                <a:solidFill>
                  <a:srgbClr val="808080"/>
                </a:solidFill>
                <a:latin typeface="Calibri"/>
                <a:ea typeface="Calibri"/>
                <a:cs typeface="Calibri"/>
                <a:sym typeface="Calibri"/>
              </a:defRPr>
            </a:pPr>
            <a:br/>
            <a:r>
              <a:rPr b="0" sz="2200">
                <a:solidFill>
                  <a:srgbClr val="000000"/>
                </a:solidFill>
                <a:latin typeface="Times New Roman"/>
                <a:ea typeface="Times New Roman"/>
                <a:cs typeface="Times New Roman"/>
                <a:sym typeface="Times New Roman"/>
              </a:rPr>
              <a:t>Dhruvin Sureshbhai Dholariya</a:t>
            </a:r>
            <a:endParaRPr sz="2200">
              <a:latin typeface="Times New Roman"/>
              <a:ea typeface="Times New Roman"/>
              <a:cs typeface="Times New Roman"/>
              <a:sym typeface="Times New Roman"/>
            </a:endParaRPr>
          </a:p>
          <a:p>
            <a:pPr algn="ctr">
              <a:lnSpc>
                <a:spcPct val="81000"/>
              </a:lnSpc>
              <a:defRPr sz="2200">
                <a:latin typeface="Times New Roman"/>
                <a:ea typeface="Times New Roman"/>
                <a:cs typeface="Times New Roman"/>
                <a:sym typeface="Times New Roman"/>
              </a:defRPr>
            </a:pPr>
            <a:r>
              <a:t>Srestha Somala</a:t>
            </a:r>
          </a:p>
          <a:p>
            <a:pPr algn="ctr">
              <a:lnSpc>
                <a:spcPct val="81000"/>
              </a:lnSpc>
              <a:defRPr sz="2200">
                <a:latin typeface="Times New Roman"/>
                <a:ea typeface="Times New Roman"/>
                <a:cs typeface="Times New Roman"/>
                <a:sym typeface="Times New Roman"/>
              </a:defRPr>
            </a:pPr>
            <a:r>
              <a:t>Doppalapudi sai samhitha </a:t>
            </a:r>
          </a:p>
          <a:p>
            <a:pPr algn="ctr">
              <a:lnSpc>
                <a:spcPct val="81000"/>
              </a:lnSpc>
              <a:defRPr sz="2200">
                <a:latin typeface="Times New Roman"/>
                <a:ea typeface="Times New Roman"/>
                <a:cs typeface="Times New Roman"/>
                <a:sym typeface="Times New Roman"/>
              </a:defRPr>
            </a:pPr>
            <a:r>
              <a:t>Varshith Konduru</a:t>
            </a:r>
          </a:p>
          <a:p>
            <a:pPr algn="ctr">
              <a:lnSpc>
                <a:spcPct val="81000"/>
              </a:lnSpc>
              <a:defRPr sz="2200">
                <a:latin typeface="Times New Roman"/>
                <a:ea typeface="Times New Roman"/>
                <a:cs typeface="Times New Roman"/>
                <a:sym typeface="Times New Roman"/>
              </a:defRPr>
            </a:pPr>
            <a:r>
              <a:t>Sriya Sadineni</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53" name="Google Shape;126;p23"/>
          <p:cNvSpPr txBox="1"/>
          <p:nvPr>
            <p:ph type="body" idx="1"/>
          </p:nvPr>
        </p:nvSpPr>
        <p:spPr>
          <a:xfrm>
            <a:off x="838200" y="914399"/>
            <a:ext cx="10515600" cy="5262603"/>
          </a:xfrm>
          <a:prstGeom prst="rect">
            <a:avLst/>
          </a:prstGeom>
        </p:spPr>
        <p:txBody>
          <a:bodyPr lIns="45699" tIns="45699" rIns="45699" bIns="45699"/>
          <a:lstStyle/>
          <a:p>
            <a:pPr/>
          </a:p>
        </p:txBody>
      </p:sp>
      <p:pic>
        <p:nvPicPr>
          <p:cNvPr id="154" name="Google Shape;128;p23" descr="Google Shape;128;p23"/>
          <p:cNvPicPr>
            <a:picLocks noChangeAspect="1"/>
          </p:cNvPicPr>
          <p:nvPr/>
        </p:nvPicPr>
        <p:blipFill>
          <a:blip r:embed="rId2">
            <a:extLst/>
          </a:blip>
          <a:stretch>
            <a:fillRect/>
          </a:stretch>
        </p:blipFill>
        <p:spPr>
          <a:xfrm>
            <a:off x="2799125" y="276500"/>
            <a:ext cx="6237326" cy="6214901"/>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56" name="Google Shape;133;p24"/>
          <p:cNvSpPr txBox="1"/>
          <p:nvPr>
            <p:ph type="body" idx="1"/>
          </p:nvPr>
        </p:nvSpPr>
        <p:spPr>
          <a:xfrm>
            <a:off x="838200" y="914400"/>
            <a:ext cx="10515600" cy="5262563"/>
          </a:xfrm>
          <a:prstGeom prst="rect">
            <a:avLst/>
          </a:prstGeom>
        </p:spPr>
        <p:txBody>
          <a:bodyPr lIns="45699" tIns="45699" rIns="45699" bIns="45699"/>
          <a:lstStyle/>
          <a:p>
            <a:pPr/>
          </a:p>
        </p:txBody>
      </p:sp>
      <p:pic>
        <p:nvPicPr>
          <p:cNvPr id="157" name="Google Shape;135;p24" descr="Google Shape;135;p24"/>
          <p:cNvPicPr>
            <a:picLocks noChangeAspect="1"/>
          </p:cNvPicPr>
          <p:nvPr/>
        </p:nvPicPr>
        <p:blipFill>
          <a:blip r:embed="rId2">
            <a:extLst/>
          </a:blip>
          <a:stretch>
            <a:fillRect/>
          </a:stretch>
        </p:blipFill>
        <p:spPr>
          <a:xfrm>
            <a:off x="0" y="196658"/>
            <a:ext cx="12192004" cy="646468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59" name="Google Shape;140;p25"/>
          <p:cNvSpPr txBox="1"/>
          <p:nvPr>
            <p:ph type="body" idx="1"/>
          </p:nvPr>
        </p:nvSpPr>
        <p:spPr>
          <a:xfrm>
            <a:off x="415599" y="1536631"/>
            <a:ext cx="11360702" cy="4555204"/>
          </a:xfrm>
          <a:prstGeom prst="rect">
            <a:avLst/>
          </a:prstGeom>
        </p:spPr>
        <p:txBody>
          <a:bodyPr lIns="45699" tIns="45699" rIns="45699" bIns="45699"/>
          <a:lstStyle/>
          <a:p>
            <a:pPr marL="0" indent="0">
              <a:lnSpc>
                <a:spcPct val="90000"/>
              </a:lnSpc>
              <a:spcBef>
                <a:spcPts val="1000"/>
              </a:spcBef>
              <a:buSzTx/>
              <a:buNone/>
            </a:pPr>
          </a:p>
        </p:txBody>
      </p:sp>
      <p:pic>
        <p:nvPicPr>
          <p:cNvPr id="160" name="Google Shape;141;p25" descr="Google Shape;141;p25"/>
          <p:cNvPicPr>
            <a:picLocks noChangeAspect="1"/>
          </p:cNvPicPr>
          <p:nvPr/>
        </p:nvPicPr>
        <p:blipFill>
          <a:blip r:embed="rId2">
            <a:extLst/>
          </a:blip>
          <a:stretch>
            <a:fillRect/>
          </a:stretch>
        </p:blipFill>
        <p:spPr>
          <a:xfrm>
            <a:off x="673825" y="1093775"/>
            <a:ext cx="10737375" cy="508305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62" name="Google Shape;146;p26"/>
          <p:cNvSpPr txBox="1"/>
          <p:nvPr>
            <p:ph type="title"/>
          </p:nvPr>
        </p:nvSpPr>
        <p:spPr>
          <a:xfrm>
            <a:off x="572973" y="369775"/>
            <a:ext cx="11109604" cy="970500"/>
          </a:xfrm>
          <a:prstGeom prst="rect">
            <a:avLst/>
          </a:prstGeom>
        </p:spPr>
        <p:txBody>
          <a:bodyPr lIns="45699" tIns="45699" rIns="45699" bIns="45699" anchor="ctr"/>
          <a:lstStyle>
            <a:lvl1pPr>
              <a:lnSpc>
                <a:spcPct val="90000"/>
              </a:lnSpc>
            </a:lvl1pPr>
          </a:lstStyle>
          <a:p>
            <a:pPr/>
            <a:r>
              <a:t>                                Conclusion</a:t>
            </a:r>
          </a:p>
        </p:txBody>
      </p:sp>
      <p:sp>
        <p:nvSpPr>
          <p:cNvPr id="163" name="Google Shape;147;p26"/>
          <p:cNvSpPr txBox="1"/>
          <p:nvPr>
            <p:ph type="body" idx="1"/>
          </p:nvPr>
        </p:nvSpPr>
        <p:spPr>
          <a:xfrm>
            <a:off x="572974" y="1860475"/>
            <a:ext cx="10713902" cy="4909800"/>
          </a:xfrm>
          <a:prstGeom prst="rect">
            <a:avLst/>
          </a:prstGeom>
        </p:spPr>
        <p:txBody>
          <a:bodyPr lIns="45699" tIns="45699" rIns="45699" bIns="45699"/>
          <a:lstStyle/>
          <a:p>
            <a:pPr indent="-355600">
              <a:lnSpc>
                <a:spcPct val="103500"/>
              </a:lnSpc>
              <a:buSzPts val="2000"/>
              <a:buFont typeface="Helvetica"/>
              <a:defRPr sz="2000">
                <a:solidFill>
                  <a:srgbClr val="000000"/>
                </a:solidFill>
                <a:latin typeface="Lustria"/>
                <a:ea typeface="Lustria"/>
                <a:cs typeface="Lustria"/>
                <a:sym typeface="Lustria"/>
              </a:defRPr>
            </a:pPr>
            <a:r>
              <a:t>Our study looks closely at how Bitcoin is becoming an interesting option for investors looking for different types of investments. </a:t>
            </a:r>
          </a:p>
          <a:p>
            <a:pPr marL="0" indent="457200">
              <a:lnSpc>
                <a:spcPct val="103500"/>
              </a:lnSpc>
              <a:spcBef>
                <a:spcPts val="1500"/>
              </a:spcBef>
              <a:buSzTx/>
              <a:buNone/>
              <a:defRPr sz="2000">
                <a:solidFill>
                  <a:srgbClr val="000000"/>
                </a:solidFill>
                <a:latin typeface="Lustria"/>
                <a:ea typeface="Lustria"/>
                <a:cs typeface="Lustria"/>
                <a:sym typeface="Lustria"/>
              </a:defRPr>
            </a:pPr>
          </a:p>
          <a:p>
            <a:pPr indent="-355600">
              <a:lnSpc>
                <a:spcPct val="103500"/>
              </a:lnSpc>
              <a:spcBef>
                <a:spcPts val="1500"/>
              </a:spcBef>
              <a:buSzPts val="2000"/>
              <a:buFont typeface="Helvetica"/>
              <a:defRPr sz="2000">
                <a:solidFill>
                  <a:srgbClr val="000000"/>
                </a:solidFill>
                <a:latin typeface="Lustria"/>
                <a:ea typeface="Lustria"/>
                <a:cs typeface="Lustria"/>
                <a:sym typeface="Lustria"/>
              </a:defRPr>
            </a:pPr>
            <a:r>
              <a:t>We've built a model that tries to predict Bitcoin's future value and checked if its price movements make sense with certain financial theories. We used data from September 17, 2014, to October 14, 2023.</a:t>
            </a:r>
          </a:p>
          <a:p>
            <a:pPr marL="0" indent="609600">
              <a:lnSpc>
                <a:spcPct val="103500"/>
              </a:lnSpc>
              <a:spcBef>
                <a:spcPts val="1500"/>
              </a:spcBef>
              <a:buSzTx/>
              <a:buNone/>
              <a:defRPr sz="2000">
                <a:solidFill>
                  <a:srgbClr val="000000"/>
                </a:solidFill>
                <a:latin typeface="Lustria"/>
                <a:ea typeface="Lustria"/>
                <a:cs typeface="Lustria"/>
                <a:sym typeface="Lustria"/>
              </a:defRPr>
            </a:pPr>
          </a:p>
          <a:p>
            <a:pPr indent="-355600">
              <a:lnSpc>
                <a:spcPct val="103500"/>
              </a:lnSpc>
              <a:spcBef>
                <a:spcPts val="1500"/>
              </a:spcBef>
              <a:buSzPts val="2000"/>
              <a:buFont typeface="Helvetica"/>
              <a:defRPr sz="2000">
                <a:solidFill>
                  <a:srgbClr val="000000"/>
                </a:solidFill>
                <a:latin typeface="Lustria"/>
                <a:ea typeface="Lustria"/>
                <a:cs typeface="Lustria"/>
                <a:sym typeface="Lustria"/>
              </a:defRPr>
            </a:pPr>
            <a:r>
              <a:t>By using statistical tools like linear regression and r-squared, we've tried to spot trends in how Bitcoin's price changes. We're trying to see if Bitcoin prices are predictable or if they change randomly. Our research helps people understand more about Bitcoin and can guide investors and traders as they navigate the fast-changing world of cryptocurrencies.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Google Shape;152;p27"/>
          <p:cNvSpPr txBox="1"/>
          <p:nvPr>
            <p:ph type="ctrTitle"/>
          </p:nvPr>
        </p:nvSpPr>
        <p:spPr>
          <a:xfrm>
            <a:off x="415599" y="2647236"/>
            <a:ext cx="11360802" cy="1988401"/>
          </a:xfrm>
          <a:prstGeom prst="rect">
            <a:avLst/>
          </a:prstGeom>
        </p:spPr>
        <p:txBody>
          <a:bodyPr lIns="121874" tIns="121874" rIns="121874" bIns="121874" anchor="ctr"/>
          <a:lstStyle/>
          <a:p>
            <a:pPr>
              <a:defRPr sz="3700"/>
            </a:pPr>
          </a:p>
        </p:txBody>
      </p:sp>
      <p:pic>
        <p:nvPicPr>
          <p:cNvPr id="166" name="Google Shape;153;p27" descr="Google Shape;153;p27"/>
          <p:cNvPicPr>
            <a:picLocks noChangeAspect="1"/>
          </p:cNvPicPr>
          <p:nvPr/>
        </p:nvPicPr>
        <p:blipFill>
          <a:blip r:embed="rId2">
            <a:extLst/>
          </a:blip>
          <a:stretch>
            <a:fillRect/>
          </a:stretch>
        </p:blipFill>
        <p:spPr>
          <a:xfrm>
            <a:off x="0" y="0"/>
            <a:ext cx="12192000" cy="6858000"/>
          </a:xfrm>
          <a:prstGeom prst="rect">
            <a:avLst/>
          </a:prstGeom>
          <a:ln w="12700">
            <a:miter lim="400000"/>
          </a:ln>
        </p:spPr>
      </p:pic>
      <p:sp>
        <p:nvSpPr>
          <p:cNvPr id="167" name="Google Shape;154;p27"/>
          <p:cNvSpPr txBox="1"/>
          <p:nvPr/>
        </p:nvSpPr>
        <p:spPr>
          <a:xfrm>
            <a:off x="415598" y="1690794"/>
            <a:ext cx="11001680" cy="4340996"/>
          </a:xfrm>
          <a:prstGeom prst="rect">
            <a:avLst/>
          </a:prstGeom>
          <a:ln w="12700">
            <a:miter lim="400000"/>
          </a:ln>
          <a:extLst>
            <a:ext uri="{C572A759-6A51-4108-AA02-DFA0A04FC94B}">
              <ma14:wrappingTextBoxFlag xmlns:ma14="http://schemas.microsoft.com/office/mac/drawingml/2011/main" val="1"/>
            </a:ext>
          </a:extLst>
        </p:spPr>
        <p:txBody>
          <a:bodyPr lIns="91398" tIns="91398" rIns="91398" bIns="91398" anchor="ctr">
            <a:normAutofit fontScale="100000" lnSpcReduction="0"/>
          </a:bodyPr>
          <a:lstStyle>
            <a:lvl1pPr algn="ctr">
              <a:lnSpc>
                <a:spcPct val="90000"/>
              </a:lnSpc>
              <a:defRPr sz="4000">
                <a:latin typeface="Times New Roman"/>
                <a:ea typeface="Times New Roman"/>
                <a:cs typeface="Times New Roman"/>
                <a:sym typeface="Times New Roman"/>
              </a:defRPr>
            </a:lvl1pPr>
          </a:lstStyle>
          <a:p>
            <a:pPr/>
            <a:r>
              <a:t>Thank You</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22" name="Google Shape;65;p15"/>
          <p:cNvSpPr txBox="1"/>
          <p:nvPr>
            <p:ph type="title"/>
          </p:nvPr>
        </p:nvSpPr>
        <p:spPr>
          <a:xfrm>
            <a:off x="415599" y="593366"/>
            <a:ext cx="11360702" cy="763502"/>
          </a:xfrm>
          <a:prstGeom prst="rect">
            <a:avLst/>
          </a:prstGeom>
        </p:spPr>
        <p:txBody>
          <a:bodyPr lIns="45699" tIns="45699" rIns="45699" bIns="45699" anchor="ctr"/>
          <a:lstStyle>
            <a:lvl1pPr>
              <a:lnSpc>
                <a:spcPct val="90000"/>
              </a:lnSpc>
              <a:defRPr sz="3200">
                <a:solidFill>
                  <a:srgbClr val="1E4E79"/>
                </a:solidFill>
                <a:latin typeface="Times New Roman"/>
                <a:ea typeface="Times New Roman"/>
                <a:cs typeface="Times New Roman"/>
                <a:sym typeface="Times New Roman"/>
              </a:defRPr>
            </a:lvl1pPr>
          </a:lstStyle>
          <a:p>
            <a:pPr/>
            <a:r>
              <a:t>Introduction:</a:t>
            </a:r>
          </a:p>
        </p:txBody>
      </p:sp>
      <p:sp>
        <p:nvSpPr>
          <p:cNvPr id="123" name="Google Shape;66;p15"/>
          <p:cNvSpPr txBox="1"/>
          <p:nvPr>
            <p:ph type="body" idx="1"/>
          </p:nvPr>
        </p:nvSpPr>
        <p:spPr>
          <a:xfrm>
            <a:off x="415600" y="1489751"/>
            <a:ext cx="10515601" cy="4687203"/>
          </a:xfrm>
          <a:prstGeom prst="rect">
            <a:avLst/>
          </a:prstGeom>
        </p:spPr>
        <p:txBody>
          <a:bodyPr lIns="45699" tIns="45699" rIns="45699" bIns="45699"/>
          <a:lstStyle/>
          <a:p>
            <a:pPr marL="228600" indent="-203200">
              <a:lnSpc>
                <a:spcPct val="90000"/>
              </a:lnSpc>
              <a:buClr>
                <a:srgbClr val="000000"/>
              </a:buClr>
              <a:buSzPts val="2000"/>
              <a:buFont typeface="Helvetica"/>
              <a:buChar char="•"/>
              <a:defRPr sz="2000">
                <a:solidFill>
                  <a:srgbClr val="000000"/>
                </a:solidFill>
                <a:latin typeface="Lustria"/>
                <a:ea typeface="Lustria"/>
                <a:cs typeface="Lustria"/>
                <a:sym typeface="Lustria"/>
              </a:defRPr>
            </a:pPr>
            <a:r>
              <a:t>Bitcoin is the first cryptocurrency created and is now the most valuable and well known. It can be owned or used as a tradable instrument. </a:t>
            </a:r>
          </a:p>
          <a:p>
            <a:pPr marL="228600" indent="-203200">
              <a:lnSpc>
                <a:spcPct val="90000"/>
              </a:lnSpc>
              <a:spcBef>
                <a:spcPts val="1000"/>
              </a:spcBef>
              <a:buClr>
                <a:srgbClr val="000000"/>
              </a:buClr>
              <a:buSzPts val="2000"/>
              <a:buFont typeface="Helvetica"/>
              <a:buChar char="•"/>
              <a:defRPr sz="2000">
                <a:solidFill>
                  <a:srgbClr val="000000"/>
                </a:solidFill>
                <a:latin typeface="Lustria"/>
                <a:ea typeface="Lustria"/>
                <a:cs typeface="Lustria"/>
                <a:sym typeface="Lustria"/>
              </a:defRPr>
            </a:pPr>
            <a:r>
              <a:t>It was first launched in January 2009 by a computer programmer or group of programmers under the pseudonym Satoshi Nakamoto, whose actual identity has never been verified.</a:t>
            </a:r>
          </a:p>
        </p:txBody>
      </p:sp>
      <p:pic>
        <p:nvPicPr>
          <p:cNvPr id="124" name="Google Shape;69;p15" descr="Google Shape;69;p15"/>
          <p:cNvPicPr>
            <a:picLocks noChangeAspect="1"/>
          </p:cNvPicPr>
          <p:nvPr/>
        </p:nvPicPr>
        <p:blipFill>
          <a:blip r:embed="rId2">
            <a:extLst/>
          </a:blip>
          <a:stretch>
            <a:fillRect/>
          </a:stretch>
        </p:blipFill>
        <p:spPr>
          <a:xfrm>
            <a:off x="415600" y="3660299"/>
            <a:ext cx="4436725" cy="2455076"/>
          </a:xfrm>
          <a:prstGeom prst="rect">
            <a:avLst/>
          </a:prstGeom>
          <a:ln w="12700">
            <a:miter lim="400000"/>
          </a:ln>
        </p:spPr>
      </p:pic>
      <p:pic>
        <p:nvPicPr>
          <p:cNvPr id="125" name="Google Shape;70;p15" descr="Google Shape;70;p15"/>
          <p:cNvPicPr>
            <a:picLocks noChangeAspect="1"/>
          </p:cNvPicPr>
          <p:nvPr/>
        </p:nvPicPr>
        <p:blipFill>
          <a:blip r:embed="rId3">
            <a:extLst/>
          </a:blip>
          <a:stretch>
            <a:fillRect/>
          </a:stretch>
        </p:blipFill>
        <p:spPr>
          <a:xfrm>
            <a:off x="5943600" y="3581400"/>
            <a:ext cx="4687621" cy="2533986"/>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27" name="Google Shape;75;p16"/>
          <p:cNvSpPr txBox="1"/>
          <p:nvPr>
            <p:ph type="title"/>
          </p:nvPr>
        </p:nvSpPr>
        <p:spPr>
          <a:xfrm>
            <a:off x="838200" y="336623"/>
            <a:ext cx="10515600" cy="1325703"/>
          </a:xfrm>
          <a:prstGeom prst="rect">
            <a:avLst/>
          </a:prstGeom>
        </p:spPr>
        <p:txBody>
          <a:bodyPr lIns="45699" tIns="45699" rIns="45699" bIns="45699" anchor="ctr"/>
          <a:lstStyle>
            <a:lvl1pPr algn="ctr">
              <a:defRPr b="1" sz="4000" u="sng">
                <a:solidFill>
                  <a:srgbClr val="1E4E79"/>
                </a:solidFill>
                <a:latin typeface="Lustria"/>
                <a:ea typeface="Lustria"/>
                <a:cs typeface="Lustria"/>
                <a:sym typeface="Lustria"/>
              </a:defRPr>
            </a:lvl1pPr>
          </a:lstStyle>
          <a:p>
            <a:pPr/>
            <a:r>
              <a:t>Analysis of Bitcoin Price</a:t>
            </a:r>
          </a:p>
        </p:txBody>
      </p:sp>
      <p:sp>
        <p:nvSpPr>
          <p:cNvPr id="128" name="Google Shape;76;p16"/>
          <p:cNvSpPr txBox="1"/>
          <p:nvPr>
            <p:ph type="body" idx="1"/>
          </p:nvPr>
        </p:nvSpPr>
        <p:spPr>
          <a:xfrm>
            <a:off x="415649" y="1588512"/>
            <a:ext cx="11360702" cy="4555203"/>
          </a:xfrm>
          <a:prstGeom prst="rect">
            <a:avLst/>
          </a:prstGeom>
        </p:spPr>
        <p:txBody>
          <a:bodyPr lIns="45699" tIns="45699" rIns="45699" bIns="45699"/>
          <a:lstStyle/>
          <a:p>
            <a:pPr marL="514350" indent="-514350" algn="just">
              <a:lnSpc>
                <a:spcPct val="100000"/>
              </a:lnSpc>
              <a:buClr>
                <a:srgbClr val="000000"/>
              </a:buClr>
              <a:buSzPts val="2000"/>
              <a:buFont typeface="Helvetica"/>
              <a:defRPr sz="2000">
                <a:solidFill>
                  <a:srgbClr val="000000"/>
                </a:solidFill>
                <a:latin typeface="Lustria"/>
                <a:ea typeface="Lustria"/>
                <a:cs typeface="Lustria"/>
                <a:sym typeface="Lustria"/>
              </a:defRPr>
            </a:pPr>
            <a:r>
              <a:t>The price of bitcoin was not showing a linear relationship with its scarcity, there must be other factors influencing its price.</a:t>
            </a:r>
          </a:p>
          <a:p>
            <a:pPr marL="514350" indent="-514350" algn="just">
              <a:lnSpc>
                <a:spcPct val="100000"/>
              </a:lnSpc>
              <a:spcBef>
                <a:spcPts val="1000"/>
              </a:spcBef>
              <a:buClr>
                <a:srgbClr val="000000"/>
              </a:buClr>
              <a:buSzPts val="2000"/>
              <a:buFont typeface="Helvetica"/>
              <a:defRPr sz="2000">
                <a:solidFill>
                  <a:srgbClr val="000000"/>
                </a:solidFill>
                <a:latin typeface="Lustria"/>
                <a:ea typeface="Lustria"/>
                <a:cs typeface="Lustria"/>
                <a:sym typeface="Lustria"/>
              </a:defRPr>
            </a:pPr>
            <a:r>
              <a:t>Although we can not iterate every possible factors, we can still concentrate on certain interested factors, such as:</a:t>
            </a:r>
          </a:p>
          <a:p>
            <a:pPr lvl="1" marL="914400" indent="-504190" algn="just">
              <a:lnSpc>
                <a:spcPct val="100000"/>
              </a:lnSpc>
              <a:spcBef>
                <a:spcPts val="900"/>
              </a:spcBef>
              <a:buClr>
                <a:srgbClr val="000000"/>
              </a:buClr>
              <a:buSzPts val="2000"/>
              <a:buFontTx/>
              <a:buAutoNum type="alphaLcParenR" startAt="1"/>
              <a:defRPr sz="2000">
                <a:solidFill>
                  <a:srgbClr val="000000"/>
                </a:solidFill>
                <a:latin typeface="Lustria"/>
                <a:ea typeface="Lustria"/>
                <a:cs typeface="Lustria"/>
                <a:sym typeface="Lustria"/>
              </a:defRPr>
            </a:pPr>
            <a:r>
              <a:t>Quantitative analysis of internal (Transaction cost, Reward system, Mining difficulty, etc.) and external factors (Popularity, Gold Price, Legalization).</a:t>
            </a:r>
          </a:p>
          <a:p>
            <a:pPr lvl="1" marL="914400" indent="-504190" algn="just">
              <a:lnSpc>
                <a:spcPct val="100000"/>
              </a:lnSpc>
              <a:spcBef>
                <a:spcPts val="900"/>
              </a:spcBef>
              <a:buClr>
                <a:srgbClr val="000000"/>
              </a:buClr>
              <a:buSzPts val="2000"/>
              <a:buFontTx/>
              <a:buAutoNum type="alphaLcParenR" startAt="1"/>
              <a:defRPr sz="2000">
                <a:solidFill>
                  <a:srgbClr val="000000"/>
                </a:solidFill>
                <a:latin typeface="Lustria"/>
                <a:ea typeface="Lustria"/>
                <a:cs typeface="Lustria"/>
                <a:sym typeface="Lustria"/>
              </a:defRPr>
            </a:pPr>
            <a:r>
              <a:t>Cost of mining, e.g., the price of mining machine, price of electricity.</a:t>
            </a:r>
          </a:p>
          <a:p>
            <a:pPr lvl="1" marL="914400" indent="-504190" algn="just">
              <a:lnSpc>
                <a:spcPct val="100000"/>
              </a:lnSpc>
              <a:spcBef>
                <a:spcPts val="900"/>
              </a:spcBef>
              <a:buClr>
                <a:srgbClr val="000000"/>
              </a:buClr>
              <a:buSzPts val="2000"/>
              <a:buFontTx/>
              <a:buAutoNum type="alphaLcParenR" startAt="1"/>
              <a:defRPr sz="2000">
                <a:solidFill>
                  <a:srgbClr val="000000"/>
                </a:solidFill>
                <a:latin typeface="Lustria"/>
                <a:ea typeface="Lustria"/>
                <a:cs typeface="Lustria"/>
                <a:sym typeface="Lustria"/>
              </a:defRPr>
            </a:pPr>
            <a:r>
              <a:t>Of course, the intuitively dominant factor: scarcity and number of miners.</a:t>
            </a:r>
          </a:p>
          <a:p>
            <a:pPr lvl="1" marL="914400" indent="-504190" algn="just">
              <a:lnSpc>
                <a:spcPct val="100000"/>
              </a:lnSpc>
              <a:spcBef>
                <a:spcPts val="900"/>
              </a:spcBef>
              <a:buClr>
                <a:srgbClr val="000000"/>
              </a:buClr>
              <a:buSzPts val="2000"/>
              <a:buFontTx/>
              <a:buAutoNum type="alphaLcParenR" startAt="1"/>
              <a:defRPr sz="2000">
                <a:solidFill>
                  <a:srgbClr val="000000"/>
                </a:solidFill>
                <a:latin typeface="Lustria"/>
                <a:ea typeface="Lustria"/>
                <a:cs typeface="Lustria"/>
                <a:sym typeface="Lustria"/>
              </a:defRPr>
            </a:pPr>
            <a:r>
              <a:t>Historical price fluctuations to understand the trend and design a model to predict the price.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30" name="Google Shape;81;p17"/>
          <p:cNvSpPr txBox="1"/>
          <p:nvPr>
            <p:ph type="title"/>
          </p:nvPr>
        </p:nvSpPr>
        <p:spPr>
          <a:xfrm>
            <a:off x="415599" y="593366"/>
            <a:ext cx="11360702" cy="763502"/>
          </a:xfrm>
          <a:prstGeom prst="rect">
            <a:avLst/>
          </a:prstGeom>
        </p:spPr>
        <p:txBody>
          <a:bodyPr lIns="45699" tIns="45699" rIns="45699" bIns="45699" anchor="ctr"/>
          <a:lstStyle>
            <a:lvl1pPr algn="ctr" defTabSz="740662">
              <a:defRPr b="1" sz="2200" u="sng">
                <a:solidFill>
                  <a:srgbClr val="1E4E79"/>
                </a:solidFill>
                <a:latin typeface="Lustria"/>
                <a:ea typeface="Lustria"/>
                <a:cs typeface="Lustria"/>
                <a:sym typeface="Lustria"/>
              </a:defRPr>
            </a:lvl1pPr>
          </a:lstStyle>
          <a:p>
            <a:pPr/>
            <a:r>
              <a:t>To the Moon A History of Bitcoin Price Manipulation Journal of Forensic and Investigative Accounting, Forthcoming</a:t>
            </a:r>
          </a:p>
        </p:txBody>
      </p:sp>
      <p:pic>
        <p:nvPicPr>
          <p:cNvPr id="131" name="Google Shape;82;p17" descr="Google Shape;82;p17"/>
          <p:cNvPicPr>
            <a:picLocks noChangeAspect="1"/>
          </p:cNvPicPr>
          <p:nvPr/>
        </p:nvPicPr>
        <p:blipFill>
          <a:blip r:embed="rId2">
            <a:extLst/>
          </a:blip>
          <a:stretch>
            <a:fillRect/>
          </a:stretch>
        </p:blipFill>
        <p:spPr>
          <a:xfrm>
            <a:off x="189370" y="2577296"/>
            <a:ext cx="3528368" cy="2629131"/>
          </a:xfrm>
          <a:prstGeom prst="rect">
            <a:avLst/>
          </a:prstGeom>
          <a:ln w="12700">
            <a:miter lim="400000"/>
          </a:ln>
        </p:spPr>
      </p:pic>
      <p:pic>
        <p:nvPicPr>
          <p:cNvPr id="132" name="Google Shape;83;p17" descr="Google Shape;83;p17"/>
          <p:cNvPicPr>
            <a:picLocks noChangeAspect="1"/>
          </p:cNvPicPr>
          <p:nvPr/>
        </p:nvPicPr>
        <p:blipFill>
          <a:blip r:embed="rId3">
            <a:extLst/>
          </a:blip>
          <a:stretch>
            <a:fillRect/>
          </a:stretch>
        </p:blipFill>
        <p:spPr>
          <a:xfrm>
            <a:off x="3867470" y="2577296"/>
            <a:ext cx="3883941" cy="2629131"/>
          </a:xfrm>
          <a:prstGeom prst="rect">
            <a:avLst/>
          </a:prstGeom>
          <a:ln w="12700">
            <a:miter lim="400000"/>
          </a:ln>
        </p:spPr>
      </p:pic>
      <p:pic>
        <p:nvPicPr>
          <p:cNvPr id="133" name="Google Shape;84;p17" descr="Google Shape;84;p17"/>
          <p:cNvPicPr>
            <a:picLocks noChangeAspect="1"/>
          </p:cNvPicPr>
          <p:nvPr/>
        </p:nvPicPr>
        <p:blipFill>
          <a:blip r:embed="rId4">
            <a:extLst/>
          </a:blip>
          <a:stretch>
            <a:fillRect/>
          </a:stretch>
        </p:blipFill>
        <p:spPr>
          <a:xfrm>
            <a:off x="7901144" y="2577296"/>
            <a:ext cx="4114099" cy="262913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35" name="Google Shape;89;p18"/>
          <p:cNvSpPr txBox="1"/>
          <p:nvPr>
            <p:ph type="title"/>
          </p:nvPr>
        </p:nvSpPr>
        <p:spPr>
          <a:xfrm>
            <a:off x="838200" y="365124"/>
            <a:ext cx="10515600" cy="795858"/>
          </a:xfrm>
          <a:prstGeom prst="rect">
            <a:avLst/>
          </a:prstGeom>
        </p:spPr>
        <p:txBody>
          <a:bodyPr lIns="45699" tIns="45699" rIns="45699" bIns="45699" anchor="ctr"/>
          <a:lstStyle>
            <a:lvl1pPr>
              <a:lnSpc>
                <a:spcPct val="90000"/>
              </a:lnSpc>
              <a:defRPr sz="3200">
                <a:solidFill>
                  <a:srgbClr val="1E4E79"/>
                </a:solidFill>
                <a:latin typeface="Times New Roman"/>
                <a:ea typeface="Times New Roman"/>
                <a:cs typeface="Times New Roman"/>
                <a:sym typeface="Times New Roman"/>
              </a:defRPr>
            </a:lvl1pPr>
          </a:lstStyle>
          <a:p>
            <a:pPr/>
            <a:r>
              <a:t>Yahoo Finance Dataset:</a:t>
            </a:r>
          </a:p>
        </p:txBody>
      </p:sp>
      <p:sp>
        <p:nvSpPr>
          <p:cNvPr id="136" name="Google Shape;90;p18"/>
          <p:cNvSpPr txBox="1"/>
          <p:nvPr>
            <p:ph type="body" idx="1"/>
          </p:nvPr>
        </p:nvSpPr>
        <p:spPr>
          <a:xfrm>
            <a:off x="838200" y="1243171"/>
            <a:ext cx="10515600" cy="4933793"/>
          </a:xfrm>
          <a:prstGeom prst="rect">
            <a:avLst/>
          </a:prstGeom>
        </p:spPr>
        <p:txBody>
          <a:bodyPr lIns="45699" tIns="45699" rIns="45699" bIns="45699"/>
          <a:lstStyle>
            <a:lvl1pPr marL="228600" indent="-203200">
              <a:lnSpc>
                <a:spcPct val="90000"/>
              </a:lnSpc>
              <a:buClr>
                <a:srgbClr val="000000"/>
              </a:buClr>
              <a:buSzPts val="2000"/>
              <a:buFont typeface="Helvetica"/>
              <a:buChar char="•"/>
              <a:defRPr sz="2000">
                <a:solidFill>
                  <a:srgbClr val="000000"/>
                </a:solidFill>
                <a:latin typeface="Lustria"/>
                <a:ea typeface="Lustria"/>
                <a:cs typeface="Lustria"/>
                <a:sym typeface="Lustria"/>
              </a:defRPr>
            </a:lvl1pPr>
          </a:lstStyle>
          <a:p>
            <a:pPr/>
            <a:r>
              <a:t>We have taken a dataset from the Yahoo finance repository. The dataset includes bitcoin prices from September 17, 2014 to October 14, 2023.</a:t>
            </a:r>
          </a:p>
        </p:txBody>
      </p:sp>
      <p:pic>
        <p:nvPicPr>
          <p:cNvPr id="137" name="Google Shape;92;p18" descr="Google Shape;92;p18"/>
          <p:cNvPicPr>
            <a:picLocks noChangeAspect="1"/>
          </p:cNvPicPr>
          <p:nvPr/>
        </p:nvPicPr>
        <p:blipFill>
          <a:blip r:embed="rId2">
            <a:extLst/>
          </a:blip>
          <a:stretch>
            <a:fillRect/>
          </a:stretch>
        </p:blipFill>
        <p:spPr>
          <a:xfrm>
            <a:off x="1140432" y="2187930"/>
            <a:ext cx="9030984" cy="4071228"/>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39" name="Google Shape;97;p19"/>
          <p:cNvSpPr txBox="1"/>
          <p:nvPr>
            <p:ph type="title"/>
          </p:nvPr>
        </p:nvSpPr>
        <p:spPr>
          <a:xfrm>
            <a:off x="838200" y="365125"/>
            <a:ext cx="10515600" cy="785582"/>
          </a:xfrm>
          <a:prstGeom prst="rect">
            <a:avLst/>
          </a:prstGeom>
        </p:spPr>
        <p:txBody>
          <a:bodyPr lIns="45699" tIns="45699" rIns="45699" bIns="45699" anchor="ctr"/>
          <a:lstStyle>
            <a:lvl1pPr>
              <a:lnSpc>
                <a:spcPct val="90000"/>
              </a:lnSpc>
              <a:defRPr sz="3200">
                <a:solidFill>
                  <a:srgbClr val="1E4E79"/>
                </a:solidFill>
                <a:latin typeface="Times New Roman"/>
                <a:ea typeface="Times New Roman"/>
                <a:cs typeface="Times New Roman"/>
                <a:sym typeface="Times New Roman"/>
              </a:defRPr>
            </a:lvl1pPr>
          </a:lstStyle>
          <a:p>
            <a:pPr/>
            <a:r>
              <a:t>About Dataset:</a:t>
            </a:r>
          </a:p>
        </p:txBody>
      </p:sp>
      <p:sp>
        <p:nvSpPr>
          <p:cNvPr id="140" name="Google Shape;98;p19"/>
          <p:cNvSpPr txBox="1"/>
          <p:nvPr>
            <p:ph type="body" idx="1"/>
          </p:nvPr>
        </p:nvSpPr>
        <p:spPr>
          <a:xfrm>
            <a:off x="838200" y="1222625"/>
            <a:ext cx="10515600" cy="4954338"/>
          </a:xfrm>
          <a:prstGeom prst="rect">
            <a:avLst/>
          </a:prstGeom>
        </p:spPr>
        <p:txBody>
          <a:bodyPr lIns="45699" tIns="45699" rIns="45699" bIns="45699"/>
          <a:lstStyle/>
          <a:p>
            <a:pPr marL="228600" indent="-203200">
              <a:lnSpc>
                <a:spcPct val="90000"/>
              </a:lnSpc>
              <a:buClr>
                <a:srgbClr val="000000"/>
              </a:buClr>
              <a:buSzPts val="2000"/>
              <a:buFont typeface="Helvetica"/>
              <a:buChar char="•"/>
              <a:defRPr sz="2000">
                <a:solidFill>
                  <a:srgbClr val="000000"/>
                </a:solidFill>
                <a:latin typeface="Lustria"/>
                <a:ea typeface="Lustria"/>
                <a:cs typeface="Lustria"/>
                <a:sym typeface="Lustria"/>
              </a:defRPr>
            </a:pPr>
            <a:r>
              <a:t>The dataset we are working on is .csv file. </a:t>
            </a:r>
          </a:p>
          <a:p>
            <a:pPr marL="228600" indent="-203200">
              <a:lnSpc>
                <a:spcPct val="90000"/>
              </a:lnSpc>
              <a:spcBef>
                <a:spcPts val="1000"/>
              </a:spcBef>
              <a:buClr>
                <a:srgbClr val="000000"/>
              </a:buClr>
              <a:buSzPts val="2000"/>
              <a:buFont typeface="Helvetica"/>
              <a:buChar char="•"/>
              <a:defRPr sz="2000">
                <a:solidFill>
                  <a:srgbClr val="000000"/>
                </a:solidFill>
                <a:latin typeface="Lustria"/>
                <a:ea typeface="Lustria"/>
                <a:cs typeface="Lustria"/>
                <a:sym typeface="Lustria"/>
              </a:defRPr>
            </a:pPr>
            <a:r>
              <a:t>The dataset includes features with date, open, high, low, close, adj close, and volume.</a:t>
            </a:r>
          </a:p>
          <a:p>
            <a:pPr marL="0" indent="609600">
              <a:lnSpc>
                <a:spcPct val="90000"/>
              </a:lnSpc>
              <a:spcBef>
                <a:spcPts val="1000"/>
              </a:spcBef>
              <a:buSzTx/>
              <a:buNone/>
              <a:defRPr sz="2000">
                <a:solidFill>
                  <a:srgbClr val="000000"/>
                </a:solidFill>
                <a:latin typeface="Lustria"/>
                <a:ea typeface="Lustria"/>
                <a:cs typeface="Lustria"/>
                <a:sym typeface="Lustria"/>
              </a:defRPr>
            </a:pP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Date- This is the date on which the data point is recorded.</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Open: Price of the asset at the beginning of the trading period  </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High: Highest price reached by the asset during the trading  period</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Low: Lowest price reached by the asset during the trading period.</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Close: Final price of the asset at the end of the trading period. </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Adjusted Close: Accounts for any corporate actions, such as stock splits </a:t>
            </a:r>
          </a:p>
          <a:p>
            <a:pPr indent="-457200">
              <a:lnSpc>
                <a:spcPct val="90000"/>
              </a:lnSpc>
              <a:spcBef>
                <a:spcPts val="1000"/>
              </a:spcBef>
              <a:buClr>
                <a:srgbClr val="000000"/>
              </a:buClr>
              <a:buSzPts val="2000"/>
              <a:buFontTx/>
              <a:buAutoNum type="alphaLcParenR" startAt="1"/>
              <a:defRPr sz="2000">
                <a:solidFill>
                  <a:srgbClr val="000000"/>
                </a:solidFill>
                <a:latin typeface="Lustria"/>
                <a:ea typeface="Lustria"/>
                <a:cs typeface="Lustria"/>
                <a:sym typeface="Lustria"/>
              </a:defRPr>
            </a:pPr>
            <a:r>
              <a:t>Volume: Total number of units of the asset traded during the specified period</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42" name="Google Shape;103;p20"/>
          <p:cNvSpPr txBox="1"/>
          <p:nvPr>
            <p:ph type="title"/>
          </p:nvPr>
        </p:nvSpPr>
        <p:spPr>
          <a:xfrm>
            <a:off x="415599" y="593366"/>
            <a:ext cx="11360702" cy="763502"/>
          </a:xfrm>
          <a:prstGeom prst="rect">
            <a:avLst/>
          </a:prstGeom>
        </p:spPr>
        <p:txBody>
          <a:bodyPr lIns="45699" tIns="45699" rIns="45699" bIns="45699" anchor="ctr"/>
          <a:lstStyle>
            <a:lvl1pPr algn="ctr" defTabSz="539494">
              <a:defRPr b="1" sz="2100" u="sng">
                <a:solidFill>
                  <a:srgbClr val="1E4E79"/>
                </a:solidFill>
                <a:latin typeface="Lustria"/>
                <a:ea typeface="Lustria"/>
                <a:cs typeface="Lustria"/>
                <a:sym typeface="Lustria"/>
              </a:defRPr>
            </a:lvl1pPr>
          </a:lstStyle>
          <a:p>
            <a:pPr/>
            <a:r>
              <a:t>Implemented Model</a:t>
            </a:r>
          </a:p>
        </p:txBody>
      </p:sp>
      <p:sp>
        <p:nvSpPr>
          <p:cNvPr id="143" name="Google Shape;104;p20"/>
          <p:cNvSpPr txBox="1"/>
          <p:nvPr>
            <p:ph type="body" idx="1"/>
          </p:nvPr>
        </p:nvSpPr>
        <p:spPr>
          <a:xfrm>
            <a:off x="415599" y="1536631"/>
            <a:ext cx="11360702" cy="4555204"/>
          </a:xfrm>
          <a:prstGeom prst="rect">
            <a:avLst/>
          </a:prstGeom>
        </p:spPr>
        <p:txBody>
          <a:bodyPr lIns="45699" tIns="45699" rIns="45699" bIns="45699"/>
          <a:lstStyle/>
          <a:p>
            <a:pPr marL="0" indent="36899">
              <a:lnSpc>
                <a:spcPct val="100000"/>
              </a:lnSpc>
              <a:buSzTx/>
              <a:buNone/>
              <a:defRPr b="1" sz="3200">
                <a:solidFill>
                  <a:srgbClr val="000000"/>
                </a:solidFill>
                <a:latin typeface="Lustria"/>
                <a:ea typeface="Lustria"/>
                <a:cs typeface="Lustria"/>
                <a:sym typeface="Lustria"/>
              </a:defRPr>
            </a:pPr>
            <a:r>
              <a:t>Linear Regression: </a:t>
            </a:r>
            <a:endParaRPr sz="2000"/>
          </a:p>
          <a:p>
            <a:pPr marL="342900" indent="-305999">
              <a:lnSpc>
                <a:spcPct val="100000"/>
              </a:lnSpc>
              <a:spcBef>
                <a:spcPts val="1000"/>
              </a:spcBef>
              <a:buClr>
                <a:srgbClr val="000000"/>
              </a:buClr>
              <a:buSzPts val="2000"/>
              <a:buFont typeface="Helvetica"/>
              <a:buChar char="◈"/>
              <a:defRPr sz="2000">
                <a:solidFill>
                  <a:srgbClr val="000000"/>
                </a:solidFill>
                <a:latin typeface="Lustria"/>
                <a:ea typeface="Lustria"/>
                <a:cs typeface="Lustria"/>
                <a:sym typeface="Lustria"/>
              </a:defRPr>
            </a:pPr>
            <a:r>
              <a:t>Linear Regression (LR) is a predictive model that formulates a line of best fit between a scalar dependent variables and multiple explanatory variables.</a:t>
            </a:r>
          </a:p>
          <a:p>
            <a:pPr marL="342900" indent="-305999">
              <a:lnSpc>
                <a:spcPct val="100000"/>
              </a:lnSpc>
              <a:spcBef>
                <a:spcPts val="1000"/>
              </a:spcBef>
              <a:buClr>
                <a:srgbClr val="000000"/>
              </a:buClr>
              <a:buSzPts val="2000"/>
              <a:buFont typeface="Helvetica"/>
              <a:buChar char="◈"/>
              <a:defRPr sz="2000">
                <a:solidFill>
                  <a:srgbClr val="0F0F0F"/>
                </a:solidFill>
                <a:latin typeface="Lustria"/>
                <a:ea typeface="Lustria"/>
                <a:cs typeface="Lustria"/>
                <a:sym typeface="Lustria"/>
              </a:defRPr>
            </a:pPr>
            <a:r>
              <a:t>Linear Regression is like drawing a straight line through a set of points on a graph in a way that the line is as close as possible to all the points at the same time.</a:t>
            </a:r>
            <a:endParaRPr sz="2800">
              <a:solidFill>
                <a:srgbClr val="000000"/>
              </a:solidFill>
            </a:endParaRPr>
          </a:p>
          <a:p>
            <a:pPr marL="342900" indent="-305999">
              <a:lnSpc>
                <a:spcPct val="100000"/>
              </a:lnSpc>
              <a:spcBef>
                <a:spcPts val="1000"/>
              </a:spcBef>
              <a:buClr>
                <a:srgbClr val="000000"/>
              </a:buClr>
              <a:buSzPts val="2000"/>
              <a:buFont typeface="Helvetica"/>
              <a:buChar char="◈"/>
              <a:defRPr sz="2000">
                <a:solidFill>
                  <a:srgbClr val="000000"/>
                </a:solidFill>
                <a:latin typeface="Lustria"/>
                <a:ea typeface="Lustria"/>
                <a:cs typeface="Lustria"/>
                <a:sym typeface="Lustria"/>
              </a:defRPr>
            </a:pPr>
            <a:r>
              <a:t> Linear fit occurs by minimizing the mean squared error between the predicted and actual output.</a:t>
            </a:r>
          </a:p>
          <a:p>
            <a:pPr marL="342900" indent="-305999">
              <a:lnSpc>
                <a:spcPct val="100000"/>
              </a:lnSpc>
              <a:spcBef>
                <a:spcPts val="1000"/>
              </a:spcBef>
              <a:buClr>
                <a:srgbClr val="000000"/>
              </a:buClr>
              <a:buSzPts val="2000"/>
              <a:buFont typeface="Helvetica"/>
              <a:buChar char="◈"/>
              <a:defRPr sz="2000">
                <a:solidFill>
                  <a:srgbClr val="000000"/>
                </a:solidFill>
                <a:latin typeface="Lustria"/>
                <a:ea typeface="Lustria"/>
                <a:cs typeface="Lustria"/>
                <a:sym typeface="Lustria"/>
              </a:defRPr>
            </a:pPr>
            <a:r>
              <a:t>A linear regression line has an equation of the form </a:t>
            </a:r>
            <a:r>
              <a:rPr b="1" i="1"/>
              <a:t>Y = a + bX</a:t>
            </a:r>
            <a:r>
              <a:t>, where </a:t>
            </a:r>
            <a:r>
              <a:rPr b="1" i="1"/>
              <a:t>X</a:t>
            </a:r>
            <a:r>
              <a:t> is the explanatory variable and </a:t>
            </a:r>
            <a:r>
              <a:rPr b="1" i="1"/>
              <a:t>Y</a:t>
            </a:r>
            <a:r>
              <a:t> is the dependent variable.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45" name="Google Shape;109;p21"/>
          <p:cNvSpPr txBox="1"/>
          <p:nvPr>
            <p:ph type="title"/>
          </p:nvPr>
        </p:nvSpPr>
        <p:spPr>
          <a:xfrm>
            <a:off x="419100" y="226031"/>
            <a:ext cx="10515600" cy="688504"/>
          </a:xfrm>
          <a:prstGeom prst="rect">
            <a:avLst/>
          </a:prstGeom>
        </p:spPr>
        <p:txBody>
          <a:bodyPr lIns="45699" tIns="45699" rIns="45699" bIns="45699" anchor="ctr"/>
          <a:lstStyle>
            <a:lvl1pPr>
              <a:lnSpc>
                <a:spcPct val="90000"/>
              </a:lnSpc>
              <a:defRPr sz="3200">
                <a:solidFill>
                  <a:srgbClr val="1E4E79"/>
                </a:solidFill>
                <a:latin typeface="Times New Roman"/>
                <a:ea typeface="Times New Roman"/>
                <a:cs typeface="Times New Roman"/>
                <a:sym typeface="Times New Roman"/>
              </a:defRPr>
            </a:lvl1pPr>
          </a:lstStyle>
          <a:p>
            <a:pPr/>
            <a:r>
              <a:t>Alteryx Software:</a:t>
            </a:r>
          </a:p>
        </p:txBody>
      </p:sp>
      <p:sp>
        <p:nvSpPr>
          <p:cNvPr id="146" name="Google Shape;110;p21"/>
          <p:cNvSpPr txBox="1"/>
          <p:nvPr>
            <p:ph type="body" idx="1"/>
          </p:nvPr>
        </p:nvSpPr>
        <p:spPr>
          <a:xfrm>
            <a:off x="838200" y="914400"/>
            <a:ext cx="10515600" cy="5262563"/>
          </a:xfrm>
          <a:prstGeom prst="rect">
            <a:avLst/>
          </a:prstGeom>
        </p:spPr>
        <p:txBody>
          <a:bodyPr lIns="45699" tIns="45699" rIns="45699" bIns="45699"/>
          <a:lstStyle/>
          <a:p>
            <a:pPr/>
          </a:p>
        </p:txBody>
      </p:sp>
      <p:pic>
        <p:nvPicPr>
          <p:cNvPr id="147" name="Google Shape;111;p21" descr="Google Shape;111;p21"/>
          <p:cNvPicPr>
            <a:picLocks noChangeAspect="1"/>
          </p:cNvPicPr>
          <p:nvPr/>
        </p:nvPicPr>
        <p:blipFill>
          <a:blip r:embed="rId2">
            <a:extLst/>
          </a:blip>
          <a:stretch>
            <a:fillRect/>
          </a:stretch>
        </p:blipFill>
        <p:spPr>
          <a:xfrm>
            <a:off x="419100" y="914400"/>
            <a:ext cx="11353804" cy="573735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FE2F3"/>
        </a:solidFill>
      </p:bgPr>
    </p:bg>
    <p:spTree>
      <p:nvGrpSpPr>
        <p:cNvPr id="1" name=""/>
        <p:cNvGrpSpPr/>
        <p:nvPr/>
      </p:nvGrpSpPr>
      <p:grpSpPr>
        <a:xfrm>
          <a:off x="0" y="0"/>
          <a:ext cx="0" cy="0"/>
          <a:chOff x="0" y="0"/>
          <a:chExt cx="0" cy="0"/>
        </a:xfrm>
      </p:grpSpPr>
      <p:sp>
        <p:nvSpPr>
          <p:cNvPr id="149" name="Google Shape;116;p22"/>
          <p:cNvSpPr txBox="1"/>
          <p:nvPr>
            <p:ph type="body" idx="1"/>
          </p:nvPr>
        </p:nvSpPr>
        <p:spPr>
          <a:xfrm>
            <a:off x="838200" y="914400"/>
            <a:ext cx="10515600" cy="5262563"/>
          </a:xfrm>
          <a:prstGeom prst="rect">
            <a:avLst/>
          </a:prstGeom>
        </p:spPr>
        <p:txBody>
          <a:bodyPr lIns="45699" tIns="45699" rIns="45699" bIns="45699"/>
          <a:lstStyle/>
          <a:p>
            <a:pPr/>
          </a:p>
        </p:txBody>
      </p:sp>
      <p:pic>
        <p:nvPicPr>
          <p:cNvPr id="150" name="Google Shape;118;p22" descr="Google Shape;118;p22"/>
          <p:cNvPicPr>
            <a:picLocks noChangeAspect="1"/>
          </p:cNvPicPr>
          <p:nvPr/>
        </p:nvPicPr>
        <p:blipFill>
          <a:blip r:embed="rId2">
            <a:extLst/>
          </a:blip>
          <a:stretch>
            <a:fillRect/>
          </a:stretch>
        </p:blipFill>
        <p:spPr>
          <a:xfrm>
            <a:off x="128598" y="869625"/>
            <a:ext cx="5815004" cy="5118726"/>
          </a:xfrm>
          <a:prstGeom prst="rect">
            <a:avLst/>
          </a:prstGeom>
          <a:ln w="12700">
            <a:miter lim="400000"/>
          </a:ln>
        </p:spPr>
      </p:pic>
      <p:pic>
        <p:nvPicPr>
          <p:cNvPr id="151" name="Google Shape;119;p22" descr="Google Shape;119;p22"/>
          <p:cNvPicPr>
            <a:picLocks noChangeAspect="1"/>
          </p:cNvPicPr>
          <p:nvPr/>
        </p:nvPicPr>
        <p:blipFill>
          <a:blip r:embed="rId3">
            <a:extLst/>
          </a:blip>
          <a:stretch>
            <a:fillRect/>
          </a:stretch>
        </p:blipFill>
        <p:spPr>
          <a:xfrm>
            <a:off x="6034049" y="869625"/>
            <a:ext cx="6157951" cy="511872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